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1" r:id="rId25"/>
  </p:sldIdLst>
  <p:sldSz cx="14630400" cy="8229600"/>
  <p:notesSz cx="7104063" cy="10234613"/>
  <p:embeddedFontLst>
    <p:embeddedFont>
      <p:font typeface="Arial Black" panose="020B0A04020102020204" pitchFamily="34" charset="0"/>
      <p:bold r:id="rId28"/>
    </p:embeddedFont>
    <p:embeddedFont>
      <p:font typeface="Berlin Sans FB" panose="020E0602020502020306" pitchFamily="34" charset="0"/>
      <p:regular r:id="rId29"/>
      <p:bold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  <p:embeddedFont>
      <p:font typeface="Eras Bold ITC" panose="020B0907030504020204" pitchFamily="34" charset="0"/>
      <p:regular r:id="rId35"/>
    </p:embeddedFont>
    <p:embeddedFont>
      <p:font typeface="Merriweather" panose="000005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3C9227-A403-637D-997D-D3C76615FB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84409-6AF9-1D9B-BE82-25A92E682F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8116-CAF7-4787-971B-72540807C799}" type="datetimeFigureOut">
              <a:rPr lang="en-IN" smtClean="0"/>
              <a:t>01-09-2025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5044-BA82-28D3-5A07-F918ADBA4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F6198-7A91-F45B-0B2D-22120F380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70FC-95D4-4942-A678-8D916131EF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606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565356" cy="32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353327" y="0"/>
            <a:ext cx="2565356" cy="32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075692"/>
            <a:ext cx="2565356" cy="32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353327" y="6075692"/>
            <a:ext cx="2565356" cy="32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b" anchorCtr="0">
            <a:noAutofit/>
          </a:bodyPr>
          <a:lstStyle/>
          <a:p>
            <a:pPr algn="r"/>
            <a:fld id="{00000000-1234-1234-1234-123412341234}" type="slidenum">
              <a:rPr lang="en-US" sz="900" smtClean="0"/>
              <a:pPr algn="r"/>
              <a:t>‹#›</a:t>
            </a:fld>
            <a:endParaRPr lang="en-US" sz="9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12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30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800100"/>
            <a:ext cx="3836988" cy="215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592005" y="3078380"/>
            <a:ext cx="4736042" cy="25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337" tIns="34659" rIns="69337" bIns="3465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08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41938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3"/>
          <a:srcRect/>
          <a:stretch/>
        </p:blipFill>
        <p:spPr>
          <a:xfrm>
            <a:off x="8643257" y="0"/>
            <a:ext cx="5987143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761643" y="826345"/>
            <a:ext cx="7620714" cy="136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r>
              <a:rPr lang="en-US" sz="4000" b="1" i="0" u="none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Clauses of 44AB – Interplay with  44AD and 44ADA</a:t>
            </a:r>
            <a:endParaRPr sz="4000" b="1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761643" y="2501979"/>
            <a:ext cx="7620714" cy="10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700"/>
              <a:buFont typeface="Merriweather"/>
              <a:buNone/>
            </a:pPr>
            <a:endParaRPr sz="1700" b="0" i="0" u="none" strike="noStrike" cap="none" dirty="0"/>
          </a:p>
        </p:txBody>
      </p:sp>
      <p:sp>
        <p:nvSpPr>
          <p:cNvPr id="2" name="Google Shape;37;p8">
            <a:extLst>
              <a:ext uri="{FF2B5EF4-FFF2-40B4-BE49-F238E27FC236}">
                <a16:creationId xmlns:a16="http://schemas.microsoft.com/office/drawing/2014/main" id="{03114907-BDBD-DF1F-4B9A-D7404F52B7CB}"/>
              </a:ext>
            </a:extLst>
          </p:cNvPr>
          <p:cNvSpPr/>
          <p:nvPr/>
        </p:nvSpPr>
        <p:spPr>
          <a:xfrm>
            <a:off x="761643" y="3024187"/>
            <a:ext cx="7620714" cy="136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r>
              <a:rPr lang="nl-NL" sz="3200" b="1" i="0" u="none" strike="noStrike" cap="none" dirty="0">
                <a:solidFill>
                  <a:schemeClr val="bg1"/>
                </a:solidFill>
                <a:latin typeface="Eras Bold ITC" panose="020B0907030504020204" pitchFamily="34" charset="0"/>
              </a:rPr>
              <a:t>EIRC Auditorium, ICAI Bhawan, Russel Street, Kolkata - 700071</a:t>
            </a:r>
          </a:p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endParaRPr lang="en-IN" sz="32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r>
              <a:rPr lang="en-IN" sz="3200" b="1" i="0" u="none" strike="noStrike" cap="none" dirty="0">
                <a:solidFill>
                  <a:schemeClr val="bg1"/>
                </a:solidFill>
                <a:latin typeface="Eras Bold ITC" panose="020B0907030504020204" pitchFamily="34" charset="0"/>
              </a:rPr>
              <a:t>22</a:t>
            </a:r>
            <a:r>
              <a:rPr lang="en-IN" sz="3200" b="1" i="0" u="none" strike="noStrike" cap="none" baseline="30000" dirty="0">
                <a:solidFill>
                  <a:schemeClr val="bg1"/>
                </a:solidFill>
                <a:latin typeface="Eras Bold ITC" panose="020B0907030504020204" pitchFamily="34" charset="0"/>
              </a:rPr>
              <a:t>nd</a:t>
            </a:r>
            <a:r>
              <a:rPr lang="en-IN" sz="3200" b="1" i="0" u="none" strike="noStrike" cap="none" dirty="0">
                <a:solidFill>
                  <a:schemeClr val="bg1"/>
                </a:solidFill>
                <a:latin typeface="Eras Bold ITC" panose="020B0907030504020204" pitchFamily="34" charset="0"/>
              </a:rPr>
              <a:t> August, 2025</a:t>
            </a:r>
          </a:p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endParaRPr lang="en-IN" sz="32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0" marR="0" lvl="0" indent="0" algn="ctr" rtl="0">
              <a:lnSpc>
                <a:spcPct val="125882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250"/>
              <a:buFont typeface="Merriweather"/>
              <a:buNone/>
            </a:pPr>
            <a:r>
              <a:rPr lang="en-IN" sz="3200" b="1" i="0" u="none" strike="noStrike" cap="none" dirty="0">
                <a:solidFill>
                  <a:schemeClr val="bg1"/>
                </a:solidFill>
                <a:latin typeface="Eras Bold ITC" panose="020B0907030504020204" pitchFamily="34" charset="0"/>
              </a:rPr>
              <a:t>By CA Yash Baid</a:t>
            </a:r>
            <a:endParaRPr sz="3200" b="1" i="0" u="none" strike="noStrike" cap="non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15A4-08BE-2C80-8270-A87AE536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D1D36-C86C-615C-9105-BFA86C4524AD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2</a:t>
            </a:r>
          </a:p>
          <a:p>
            <a:r>
              <a:rPr lang="en-US" sz="4800" dirty="0"/>
              <a:t>Ms. B, a Chartered Accountant, has gross receipts of ₹70 lakhs in FY 2024-25. Out of this, ₹4 lakhs was received in cash.</a:t>
            </a:r>
          </a:p>
          <a:p>
            <a:endParaRPr lang="en-US" sz="4800" dirty="0"/>
          </a:p>
          <a:p>
            <a:r>
              <a:rPr lang="en-US" sz="4800" dirty="0"/>
              <a:t>👉 Is she liable for tax audit u/s 44AB?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92930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94ED7-45D9-261F-6D4B-E4E40A27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71DEF-AF0F-86E1-8056-E8F9216C792A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2</a:t>
            </a:r>
          </a:p>
          <a:p>
            <a:r>
              <a:rPr lang="en-US" sz="4800" dirty="0"/>
              <a:t>Yes. </a:t>
            </a:r>
          </a:p>
          <a:p>
            <a:r>
              <a:rPr lang="en-US" sz="4800" dirty="0"/>
              <a:t>Under section 44ADA (as amended by Finance Act, 2023), the revised limit is ₹75 lakhs if cash receipts ≤ 5%. Since ₹4 lakhs is about 5.71% (&gt;5%), she exceeds the limit and 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 tax audit is applicable.</a:t>
            </a:r>
            <a:endParaRPr lang="en-I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C219-17F3-D561-2E42-1FA0D99E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08C4C-840A-613B-2109-CD9282057576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3</a:t>
            </a:r>
          </a:p>
          <a:p>
            <a:r>
              <a:rPr lang="en-US" sz="3600" dirty="0"/>
              <a:t>A company shows the following in its books for FY 24-25:</a:t>
            </a:r>
          </a:p>
          <a:p>
            <a:r>
              <a:rPr lang="en-US" sz="3600" dirty="0"/>
              <a:t>Sales as per invoices: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₹1,20,00,000</a:t>
            </a:r>
          </a:p>
          <a:p>
            <a:r>
              <a:rPr lang="en-US" sz="3600" dirty="0"/>
              <a:t>Trade discounts allowed in invoices: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₹5,00,000</a:t>
            </a:r>
          </a:p>
          <a:p>
            <a:r>
              <a:rPr lang="en-US" sz="3600" dirty="0"/>
              <a:t>Cash discounts (separately allowed):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₹2,00,000</a:t>
            </a:r>
          </a:p>
          <a:p>
            <a:r>
              <a:rPr lang="en-US" sz="3600" dirty="0"/>
              <a:t>GST collected and shown separately: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₹6,00,000</a:t>
            </a:r>
          </a:p>
          <a:p>
            <a:r>
              <a:rPr lang="en-US" sz="3600" dirty="0"/>
              <a:t>Scrap sales shown under </a:t>
            </a:r>
            <a:r>
              <a:rPr lang="en-US" sz="3600" dirty="0" err="1"/>
              <a:t>misc</a:t>
            </a:r>
            <a:r>
              <a:rPr lang="en-US" sz="3600" dirty="0"/>
              <a:t> income: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₹1,00,000</a:t>
            </a:r>
          </a:p>
          <a:p>
            <a:endParaRPr lang="en-US" sz="3600" dirty="0"/>
          </a:p>
          <a:p>
            <a:r>
              <a:rPr lang="en-US" sz="3600" dirty="0"/>
              <a:t>👉 Compute the turnover for section 44AB purposes.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5962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50C18-BE5F-ADE7-3856-FD2F3618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3FF25-DE6A-13B4-B9E4-5898FD75C4D4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3</a:t>
            </a:r>
          </a:p>
          <a:p>
            <a:endParaRPr lang="en-US" sz="4000" dirty="0"/>
          </a:p>
          <a:p>
            <a:r>
              <a:rPr lang="en-US" sz="4000" dirty="0"/>
              <a:t>Sales (₹1,20,00,000 – ₹5,00,000)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₹1,15,00,000</a:t>
            </a:r>
          </a:p>
          <a:p>
            <a:r>
              <a:rPr lang="en-US" sz="4000" dirty="0"/>
              <a:t>Cash discount not deductible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Nil adjustment</a:t>
            </a:r>
          </a:p>
          <a:p>
            <a:r>
              <a:rPr lang="en-US" sz="4000" dirty="0"/>
              <a:t>GST separately credited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Excluded</a:t>
            </a:r>
          </a:p>
          <a:p>
            <a:r>
              <a:rPr lang="en-US" sz="4000" dirty="0"/>
              <a:t>Scrap sales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₹1,00,000 (included)</a:t>
            </a:r>
          </a:p>
          <a:p>
            <a:endParaRPr lang="en-US" sz="4000" dirty="0"/>
          </a:p>
          <a:p>
            <a:r>
              <a:rPr lang="en-US" sz="4400" dirty="0"/>
              <a:t>✅ Turnover =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₹1,16,00,000</a:t>
            </a:r>
            <a:endParaRPr lang="en-IN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2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ADB8-8982-D197-0B2B-BFD5AD08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1429F-7E96-46A5-7499-1CA92495B460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4</a:t>
            </a:r>
          </a:p>
          <a:p>
            <a:r>
              <a:rPr lang="en-US" sz="3600" dirty="0"/>
              <a:t>A trader has the following data for FY 2023-24:</a:t>
            </a:r>
          </a:p>
          <a:p>
            <a:r>
              <a:rPr lang="en-US" sz="3600" dirty="0"/>
              <a:t>Sales: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₹90 lakhs</a:t>
            </a:r>
          </a:p>
          <a:p>
            <a:r>
              <a:rPr lang="en-US" sz="3600" dirty="0"/>
              <a:t>Goods returned (with proper credit notes):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₹10 lakhs</a:t>
            </a:r>
          </a:p>
          <a:p>
            <a:r>
              <a:rPr lang="en-US" sz="3600" dirty="0"/>
              <a:t>Sale of fixed assets: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₹15 lakhs</a:t>
            </a:r>
          </a:p>
          <a:p>
            <a:r>
              <a:rPr lang="en-US" sz="3600" dirty="0"/>
              <a:t>Sale of securities (held as investments):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₹5 lakhs</a:t>
            </a:r>
          </a:p>
          <a:p>
            <a:endParaRPr lang="en-US" sz="3200" dirty="0"/>
          </a:p>
          <a:p>
            <a:r>
              <a:rPr lang="en-US" sz="3200" dirty="0"/>
              <a:t>👉 What is the turnover for the purpose of tax audit u/s 44AB?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3375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B1A16-BFC3-B227-9D50-6374C9ECF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125C9-B4AD-8A9D-8CF5-919DFE45C1ED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4</a:t>
            </a:r>
          </a:p>
          <a:p>
            <a:endParaRPr lang="en-US" sz="4000" dirty="0"/>
          </a:p>
          <a:p>
            <a:r>
              <a:rPr lang="en-US" sz="4000" dirty="0"/>
              <a:t>Sales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₹90 lakhs – ₹10 lakhs = ₹80 lakhs</a:t>
            </a:r>
          </a:p>
          <a:p>
            <a:r>
              <a:rPr lang="en-US" sz="4000" dirty="0"/>
              <a:t>Sale of fixed assets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turnover</a:t>
            </a:r>
          </a:p>
          <a:p>
            <a:r>
              <a:rPr lang="en-US" sz="4000" dirty="0"/>
              <a:t>Sale of investment securities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turnover</a:t>
            </a:r>
          </a:p>
          <a:p>
            <a:endParaRPr lang="en-US" sz="4000" dirty="0"/>
          </a:p>
          <a:p>
            <a:r>
              <a:rPr lang="en-US" sz="4000" dirty="0"/>
              <a:t>✅ Turnover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₹80 lakhs </a:t>
            </a:r>
          </a:p>
          <a:p>
            <a:r>
              <a:rPr lang="en-US" sz="4000" dirty="0"/>
              <a:t>(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 tax audit as limit ₹1 crore not crossed</a:t>
            </a:r>
            <a:r>
              <a:rPr lang="en-US" sz="4000" dirty="0"/>
              <a:t>).</a:t>
            </a:r>
            <a:endParaRPr lang="en-IN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3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8E91-24D6-0431-5BF1-214D42FF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7F994-1780-C2A9-F10C-AC5C119C5AC5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5</a:t>
            </a:r>
          </a:p>
          <a:p>
            <a:r>
              <a:rPr lang="en-US" sz="3200" dirty="0"/>
              <a:t>Mr. X is a Chartered Accountant (profession) who also runs a trading business. His receipts for FY 2023-24 are as follows:</a:t>
            </a:r>
          </a:p>
          <a:p>
            <a:endParaRPr lang="en-US" sz="3600" dirty="0"/>
          </a:p>
          <a:p>
            <a:r>
              <a:rPr lang="en-US" sz="4400" dirty="0"/>
              <a:t>Professional receipts: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₹52 lakhs</a:t>
            </a:r>
          </a:p>
          <a:p>
            <a:r>
              <a:rPr lang="en-US" sz="4400" dirty="0"/>
              <a:t>Business turnover: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₹68 lakhs</a:t>
            </a:r>
          </a:p>
          <a:p>
            <a:endParaRPr lang="en-US" sz="3600" dirty="0"/>
          </a:p>
          <a:p>
            <a:r>
              <a:rPr lang="en-US" sz="3200" dirty="0"/>
              <a:t>Determine whether Mr. X is liable for tax audit u/s 44AB.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0630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C915-FF32-6AF3-3D7C-6E3CA34AC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5B557-424C-5319-F693-D8D7CBF96F0F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5</a:t>
            </a:r>
          </a:p>
          <a:p>
            <a:r>
              <a:rPr lang="en-US" sz="3600" dirty="0"/>
              <a:t>Professional receipts =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₹52 lakhs (exceeds ₹50 lakhs limit) → </a:t>
            </a:r>
            <a:r>
              <a:rPr lang="en-US" sz="3600" dirty="0">
                <a:solidFill>
                  <a:srgbClr val="FF0000"/>
                </a:solidFill>
              </a:rPr>
              <a:t>Tax audit applicable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3600" dirty="0"/>
          </a:p>
          <a:p>
            <a:r>
              <a:rPr lang="en-US" sz="3600" dirty="0"/>
              <a:t>Business turnover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₹68 lakhs (below ₹1 crore, hence not liable on business side).</a:t>
            </a:r>
          </a:p>
          <a:p>
            <a:endParaRPr lang="en-US" sz="3600" dirty="0"/>
          </a:p>
          <a:p>
            <a:r>
              <a:rPr lang="en-US" sz="3600" dirty="0"/>
              <a:t>But since one limb (profession) exceeds threshold, </a:t>
            </a:r>
            <a:r>
              <a:rPr lang="en-US" sz="3600" dirty="0">
                <a:solidFill>
                  <a:srgbClr val="FF0000"/>
                </a:solidFill>
              </a:rPr>
              <a:t>tax audit required for both business and profession</a:t>
            </a:r>
            <a:r>
              <a:rPr lang="en-US" sz="3600" dirty="0"/>
              <a:t>.</a:t>
            </a:r>
            <a:endParaRPr lang="en-IN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1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DEAF-56F0-F305-6DC8-2206ABE8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53138-D1C1-C829-1AE8-7B5B0FF86BC9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6</a:t>
            </a:r>
          </a:p>
          <a:p>
            <a:r>
              <a:rPr lang="en-US" sz="3200" dirty="0"/>
              <a:t>Mr. X is a Chartered Accountant (profession) who also runs a trading business. His receipts for FY 2023-24 are as follows:</a:t>
            </a:r>
          </a:p>
          <a:p>
            <a:endParaRPr lang="en-US" sz="3600" dirty="0"/>
          </a:p>
          <a:p>
            <a:r>
              <a:rPr lang="en-US" sz="4400" dirty="0"/>
              <a:t>Professional receipts: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₹45 lakhs</a:t>
            </a:r>
          </a:p>
          <a:p>
            <a:r>
              <a:rPr lang="en-US" sz="4400" dirty="0"/>
              <a:t>Business turnover: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₹95 lakhs</a:t>
            </a:r>
          </a:p>
          <a:p>
            <a:endParaRPr lang="en-US" sz="3600" dirty="0"/>
          </a:p>
          <a:p>
            <a:r>
              <a:rPr lang="en-US" sz="3200" dirty="0"/>
              <a:t>Determine whether Mr. X is liable for tax audit u/s 44AB.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81767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1504-E804-6EF2-4607-86778B0D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B8B56-DF6D-6926-7ACC-30F043D5A100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6</a:t>
            </a:r>
          </a:p>
          <a:p>
            <a:r>
              <a:rPr lang="en-US" sz="3600" dirty="0"/>
              <a:t>Professional receipts =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₹45 lakhs (below ₹50 lakhs limit)</a:t>
            </a:r>
          </a:p>
          <a:p>
            <a:endParaRPr lang="en-US" sz="3600" dirty="0"/>
          </a:p>
          <a:p>
            <a:r>
              <a:rPr lang="en-US" sz="3600" dirty="0"/>
              <a:t>Business turnover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₹95 lakhs (below ₹1 crore).</a:t>
            </a:r>
          </a:p>
          <a:p>
            <a:endParaRPr lang="en-US" sz="3600" dirty="0"/>
          </a:p>
          <a:p>
            <a:r>
              <a:rPr lang="en-US" sz="4400" dirty="0"/>
              <a:t>Neither crosses the prescribed limit →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Tax audit not applicable</a:t>
            </a:r>
            <a:r>
              <a:rPr lang="en-US" sz="4400" dirty="0"/>
              <a:t>.</a:t>
            </a:r>
            <a:endParaRPr lang="en-I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741639" y="395798"/>
            <a:ext cx="7150503" cy="31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2050"/>
              <a:buFont typeface="Merriweather"/>
              <a:buNone/>
            </a:pPr>
            <a:r>
              <a:rPr lang="en-US" sz="2800" b="1" i="0" u="none" strike="noStrike" cap="none" dirty="0">
                <a:solidFill>
                  <a:srgbClr val="F5F0F0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Tax Audit Mandates and Exemptions</a:t>
            </a:r>
            <a:endParaRPr sz="2800" b="1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741640" y="1166351"/>
            <a:ext cx="8239074" cy="66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4150"/>
              <a:buFont typeface="Merriweather"/>
              <a:buNone/>
            </a:pPr>
            <a:r>
              <a:rPr lang="en-US" sz="4400" b="1" i="0" u="none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Understanding Section 44AB</a:t>
            </a:r>
            <a:endParaRPr sz="4400" b="0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741640" y="2244209"/>
            <a:ext cx="4241125" cy="2614970"/>
          </a:xfrm>
          <a:prstGeom prst="roundRect">
            <a:avLst>
              <a:gd name="adj" fmla="val 4196"/>
            </a:avLst>
          </a:prstGeom>
          <a:solidFill>
            <a:srgbClr val="09151A">
              <a:alpha val="74901"/>
            </a:srgbClr>
          </a:solidFill>
          <a:ln w="22850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718780" y="2244209"/>
            <a:ext cx="91440" cy="2614970"/>
          </a:xfrm>
          <a:prstGeom prst="roundRect">
            <a:avLst>
              <a:gd name="adj" fmla="val 97332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044892" y="2478881"/>
            <a:ext cx="3703201" cy="6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50"/>
              <a:buFont typeface="Merriweather"/>
              <a:buNone/>
            </a:pPr>
            <a:r>
              <a:rPr lang="en-US" sz="205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Clause (a): Business Turnover</a:t>
            </a:r>
            <a:endParaRPr sz="2050" b="1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1044892" y="3268147"/>
            <a:ext cx="370320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50"/>
              <a:buFont typeface="Merriweather"/>
              <a:buNone/>
            </a:pPr>
            <a:r>
              <a:rPr lang="en-US" sz="200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Mandatory audit if business turnover exceeds ₹1 crore (₹10 crore for businesses with ≤5% cash receipts/payments).</a:t>
            </a:r>
            <a:endParaRPr sz="200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5194578" y="2244209"/>
            <a:ext cx="4241125" cy="2614970"/>
          </a:xfrm>
          <a:prstGeom prst="roundRect">
            <a:avLst>
              <a:gd name="adj" fmla="val 4196"/>
            </a:avLst>
          </a:prstGeom>
          <a:solidFill>
            <a:srgbClr val="09151A">
              <a:alpha val="74901"/>
            </a:srgbClr>
          </a:solidFill>
          <a:ln w="22850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5171718" y="2244209"/>
            <a:ext cx="91440" cy="2614970"/>
          </a:xfrm>
          <a:prstGeom prst="roundRect">
            <a:avLst>
              <a:gd name="adj" fmla="val 97332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5497830" y="2478881"/>
            <a:ext cx="3703201" cy="6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50"/>
              <a:buFont typeface="Merriweather"/>
              <a:buNone/>
            </a:pPr>
            <a:r>
              <a:rPr lang="en-US" sz="205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Clause (b): Profession Gross Receipts</a:t>
            </a:r>
            <a:endParaRPr sz="205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5497830" y="3268147"/>
            <a:ext cx="3703201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50"/>
              <a:buFont typeface="Merriweather"/>
              <a:buNone/>
            </a:pPr>
            <a:r>
              <a:rPr lang="en-US" sz="2000" i="0" u="none" strike="noStrike" cap="none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Audit required if gross receipts from a profession exceed ₹50 lakh.</a:t>
            </a:r>
            <a:endParaRPr sz="2000" i="0" u="none" strike="noStrike" cap="none">
              <a:latin typeface="Berlin Sans FB" panose="020E0602020502020306" pitchFamily="34" charset="0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9647515" y="2244209"/>
            <a:ext cx="4241125" cy="2614970"/>
          </a:xfrm>
          <a:prstGeom prst="roundRect">
            <a:avLst>
              <a:gd name="adj" fmla="val 4196"/>
            </a:avLst>
          </a:prstGeom>
          <a:solidFill>
            <a:srgbClr val="09151A">
              <a:alpha val="74901"/>
            </a:srgbClr>
          </a:solidFill>
          <a:ln w="22850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9624655" y="2244209"/>
            <a:ext cx="91440" cy="2614970"/>
          </a:xfrm>
          <a:prstGeom prst="roundRect">
            <a:avLst>
              <a:gd name="adj" fmla="val 97332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9950768" y="2478881"/>
            <a:ext cx="3703201" cy="6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50"/>
              <a:buFont typeface="Merriweather"/>
              <a:buNone/>
            </a:pPr>
            <a:r>
              <a:rPr lang="en-US" sz="20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Clause (c): Business under Section 44AE/BB/BBB</a:t>
            </a:r>
            <a:endParaRPr sz="2000" b="1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9950768" y="3268147"/>
            <a:ext cx="370320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50"/>
              <a:buFont typeface="Merriweather"/>
              <a:buNone/>
            </a:pPr>
            <a:r>
              <a:rPr lang="en-US" sz="200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Applies if assessee declares profits below presumptive rates</a:t>
            </a:r>
            <a:endParaRPr sz="200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1059418" y="5335905"/>
            <a:ext cx="12829342" cy="3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50"/>
              <a:buFont typeface="Merriweather"/>
              <a:buNone/>
            </a:pPr>
            <a:r>
              <a:rPr lang="en-US" sz="1650" b="1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Proviso:</a:t>
            </a:r>
            <a:r>
              <a:rPr lang="en-US" sz="1650" b="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sz="1800" b="0" i="0" u="none" strike="noStrike" cap="none" dirty="0" err="1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Assessees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declaring profits under Section 44AD(1) or 44ADA(1) are exempt from 44AB.</a:t>
            </a:r>
            <a:endParaRPr sz="165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741640" y="5097542"/>
            <a:ext cx="22860" cy="815816"/>
          </a:xfrm>
          <a:prstGeom prst="rect">
            <a:avLst/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741640" y="6151721"/>
            <a:ext cx="13147119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325F7B"/>
              </a:buClr>
              <a:buSzPts val="1650"/>
              <a:buFont typeface="Merriweather"/>
              <a:buNone/>
            </a:pPr>
            <a:r>
              <a:rPr lang="en-US" sz="1650" i="0" u="none" strike="noStrike" cap="none" dirty="0">
                <a:solidFill>
                  <a:srgbClr val="FF000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Turnover Definition: </a:t>
            </a:r>
            <a:r>
              <a:rPr lang="en-US" sz="165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As per ICAI Guidance Note (2025), "turnover" includes all sales, service charges, and other revenue from business. Exclusions typically involve capital receipts. </a:t>
            </a:r>
            <a:r>
              <a:rPr lang="en-US" sz="1650" i="0" u="none" strike="noStrike" cap="none" dirty="0">
                <a:solidFill>
                  <a:srgbClr val="FF000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Special Cases: </a:t>
            </a:r>
            <a:r>
              <a:rPr lang="en-US" sz="165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For speculative transactions, turnover is the aggregate of positive and negative differences. For F&amp;O, it's the sum of </a:t>
            </a:r>
            <a:r>
              <a:rPr lang="en-US" sz="1650" i="0" u="none" strike="noStrike" cap="none" dirty="0" err="1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favourable</a:t>
            </a:r>
            <a:r>
              <a:rPr lang="en-US" sz="165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/</a:t>
            </a:r>
            <a:r>
              <a:rPr lang="en-US" sz="1650" i="0" u="none" strike="noStrike" cap="none" dirty="0" err="1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unfavourable</a:t>
            </a:r>
            <a:r>
              <a:rPr lang="en-US" sz="165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 differences, premium received on options, and any reverse trades.</a:t>
            </a:r>
            <a:endParaRPr sz="1650" i="0" u="none" strike="noStrike" cap="none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0F14E-5076-B25C-9371-FC388AAD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B5972F-4939-418D-B3CA-56162642185F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7</a:t>
            </a:r>
          </a:p>
          <a:p>
            <a:r>
              <a:rPr lang="en-US" dirty="0"/>
              <a:t>Mr. Y carries on the following activities during FY 2024-25:</a:t>
            </a:r>
          </a:p>
          <a:p>
            <a:pPr algn="l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Retail</a:t>
            </a:r>
            <a:r>
              <a:rPr lang="en-US" dirty="0"/>
              <a:t> trading business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Turnover ₹60 lakhs</a:t>
            </a:r>
          </a:p>
          <a:p>
            <a:pPr algn="l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Wholesale</a:t>
            </a:r>
            <a:r>
              <a:rPr lang="en-US" dirty="0"/>
              <a:t> business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Turnover ₹55 lakhs</a:t>
            </a:r>
          </a:p>
          <a:p>
            <a:pPr algn="l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Transport</a:t>
            </a:r>
            <a:r>
              <a:rPr lang="en-US" dirty="0"/>
              <a:t> business (covered in 44AE)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Turnover ₹40 lakhs</a:t>
            </a:r>
          </a:p>
          <a:p>
            <a:pPr algn="l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Shipping</a:t>
            </a:r>
            <a:r>
              <a:rPr lang="en-US" dirty="0"/>
              <a:t> business (covered in 44B)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Turnover ₹80 lakhs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He is also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partner in Firm A</a:t>
            </a:r>
            <a:r>
              <a:rPr lang="en-US" dirty="0"/>
              <a:t>, whose turnover is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₹1.20 crores</a:t>
            </a:r>
            <a:r>
              <a:rPr lang="en-US" dirty="0"/>
              <a:t>.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Additionally, Mr. Y is the managing trustee of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charitable trust registered u/s 12AB</a:t>
            </a:r>
            <a:r>
              <a:rPr lang="en-US" dirty="0"/>
              <a:t>, which also runs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 canteen business generating turnover of ₹1.05 crores</a:t>
            </a:r>
            <a:r>
              <a:rPr lang="en-US" dirty="0"/>
              <a:t>. The trust claims exemption u/s 11.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👉 Determine whether </a:t>
            </a:r>
            <a:r>
              <a:rPr lang="en-US" dirty="0">
                <a:solidFill>
                  <a:srgbClr val="FF0000"/>
                </a:solidFill>
              </a:rPr>
              <a:t>Mr. 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Firm A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the Trust</a:t>
            </a:r>
            <a:r>
              <a:rPr lang="en-US" dirty="0"/>
              <a:t> are liable for tax audit u/s 44AB for AY 2024-25.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3238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64B47-1261-55F6-998F-EDF31704E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A1FAC-165C-01A7-6808-C1DC8408B2C8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7A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Mr. Y’s Business Turnover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600" dirty="0"/>
              <a:t>Retail + Wholesale =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₹60 lakhs + ₹55 lakhs = ₹1.15 crores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600" dirty="0"/>
              <a:t>Transport business (44AE opted) →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Excluded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600" dirty="0"/>
              <a:t>Shipping business (44B) →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Excluded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600" dirty="0"/>
              <a:t>✅ Total =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₹1.15 crores </a:t>
            </a:r>
            <a:r>
              <a:rPr lang="en-US" sz="3600" dirty="0"/>
              <a:t>→ </a:t>
            </a:r>
            <a:r>
              <a:rPr lang="en-US" sz="3600" dirty="0">
                <a:solidFill>
                  <a:srgbClr val="FF0000"/>
                </a:solidFill>
              </a:rPr>
              <a:t>Tax audit applicable to Mr. Y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B2B03-8030-A212-05B7-BB0C4170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6A3193-048F-4E4E-D8E9-960241E6F5DB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7B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Firm A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it-IT" sz="4800" dirty="0"/>
              <a:t>Turnover = </a:t>
            </a:r>
            <a:r>
              <a:rPr lang="it-IT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₹1.20 crores</a:t>
            </a:r>
            <a:r>
              <a:rPr lang="it-IT" sz="4800" dirty="0"/>
              <a:t> (&gt; ₹1 crore)</a:t>
            </a:r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4800" dirty="0"/>
              <a:t>✅ </a:t>
            </a:r>
            <a:r>
              <a:rPr lang="en-US" sz="4800" dirty="0">
                <a:solidFill>
                  <a:srgbClr val="FF0000"/>
                </a:solidFill>
              </a:rPr>
              <a:t>Tax audit applicable</a:t>
            </a:r>
            <a:r>
              <a:rPr lang="en-US" sz="4800" dirty="0"/>
              <a:t> independently </a:t>
            </a:r>
          </a:p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(firm is a separate assessee)</a:t>
            </a:r>
            <a:endParaRPr lang="en-IN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1A2C4-A704-BE9A-8B17-E59E9652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CFEC6C-5831-291D-06B7-D306D1F12574}"/>
              </a:ext>
            </a:extLst>
          </p:cNvPr>
          <p:cNvSpPr txBox="1"/>
          <p:nvPr/>
        </p:nvSpPr>
        <p:spPr>
          <a:xfrm>
            <a:off x="59787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</a:t>
            </a:r>
            <a:r>
              <a:rPr lang="en-US" sz="5400" u="sng">
                <a:solidFill>
                  <a:schemeClr val="accent2">
                    <a:lumMod val="60000"/>
                    <a:lumOff val="40000"/>
                  </a:schemeClr>
                </a:solidFill>
              </a:rPr>
              <a:t>Number 7C</a:t>
            </a:r>
            <a:endParaRPr lang="en-US" sz="54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Charitable Trust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4000" dirty="0"/>
              <a:t>Though the trust claims exemption u/s 11, its canteen business turnover =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₹1.05 crores </a:t>
            </a:r>
          </a:p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(&gt; ₹1 crore limit)</a:t>
            </a:r>
            <a:endParaRPr lang="en-US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4000" dirty="0"/>
              <a:t>✅ </a:t>
            </a:r>
            <a:r>
              <a:rPr lang="en-US" sz="4000" dirty="0">
                <a:solidFill>
                  <a:srgbClr val="FF0000"/>
                </a:solidFill>
              </a:rPr>
              <a:t>Tax audit applicable to the trust also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17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DC061718-A2BC-ABA0-D70E-9F26EF1F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521" y="691923"/>
            <a:ext cx="2143125" cy="2143125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B884056-4E34-CAC3-FB88-3F00C193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283" y="3295467"/>
            <a:ext cx="3845602" cy="3788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9E67E3-DE73-8E9A-AC1F-41488876C248}"/>
              </a:ext>
            </a:extLst>
          </p:cNvPr>
          <p:cNvSpPr/>
          <p:nvPr/>
        </p:nvSpPr>
        <p:spPr>
          <a:xfrm>
            <a:off x="640040" y="855507"/>
            <a:ext cx="7067045" cy="64320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1" dirty="0">
              <a:ln w="95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r>
              <a:rPr lang="en-US" sz="66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THANK YOU !!!</a:t>
            </a:r>
          </a:p>
          <a:p>
            <a:pPr algn="ctr"/>
            <a:endParaRPr lang="en-US" sz="7200" b="1" dirty="0">
              <a:ln w="95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48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CA YASH BAID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M: +91 80132 59090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Email: yash@rkkco.in</a:t>
            </a:r>
          </a:p>
        </p:txBody>
      </p:sp>
    </p:spTree>
    <p:extLst>
      <p:ext uri="{BB962C8B-B14F-4D97-AF65-F5344CB8AC3E}">
        <p14:creationId xmlns:p14="http://schemas.microsoft.com/office/powerpoint/2010/main" val="327715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26269" y="350572"/>
            <a:ext cx="6463070" cy="22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1750"/>
              <a:buFont typeface="Merriweather"/>
              <a:buNone/>
            </a:pPr>
            <a:r>
              <a:rPr lang="en-US" sz="2400" b="0" i="0" u="none" strike="noStrike" cap="none" dirty="0">
                <a:solidFill>
                  <a:srgbClr val="F5F0F0"/>
                </a:solidFill>
                <a:latin typeface="Merriweather"/>
                <a:ea typeface="Merriweather"/>
                <a:cs typeface="Merriweather"/>
                <a:sym typeface="Merriweather"/>
              </a:rPr>
              <a:t>Simplified Taxation for Businesses</a:t>
            </a:r>
            <a:endParaRPr sz="2400" b="0" i="0" u="none" strike="noStrike" cap="none" dirty="0"/>
          </a:p>
        </p:txBody>
      </p:sp>
      <p:sp>
        <p:nvSpPr>
          <p:cNvPr id="70" name="Google Shape;70;p10"/>
          <p:cNvSpPr/>
          <p:nvPr/>
        </p:nvSpPr>
        <p:spPr>
          <a:xfrm>
            <a:off x="626269" y="950595"/>
            <a:ext cx="5796302" cy="5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3500"/>
              <a:buFont typeface="Merriweather"/>
              <a:buNone/>
            </a:pPr>
            <a:r>
              <a:rPr lang="en-US" sz="3500" b="1" i="0" u="none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Navigating Section 44AD</a:t>
            </a:r>
            <a:endParaRPr sz="3500" b="0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626269" y="1939171"/>
            <a:ext cx="647069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Eligible Business: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Any business (excluding those mentioned in 44AE, agency business, or commission/brokerage income).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626269" y="2672596"/>
            <a:ext cx="647069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Eligible Assessee: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Resident individual, HUF, or partnership firm (excluding LLP). Not available for companies.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626269" y="3446264"/>
            <a:ext cx="6470690" cy="2506742"/>
          </a:xfrm>
          <a:prstGeom prst="roundRect">
            <a:avLst>
              <a:gd name="adj" fmla="val 2998"/>
            </a:avLst>
          </a:prstGeom>
          <a:solidFill>
            <a:srgbClr val="003180"/>
          </a:solidFill>
          <a:ln w="9525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633889" y="3453884"/>
            <a:ext cx="6455450" cy="1102638"/>
          </a:xfrm>
          <a:prstGeom prst="roundRect">
            <a:avLst>
              <a:gd name="adj" fmla="val 6816"/>
            </a:avLst>
          </a:prstGeom>
          <a:solidFill>
            <a:srgbClr val="003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812840" y="3632836"/>
            <a:ext cx="2605274" cy="25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750"/>
              <a:buFont typeface="Merriweather"/>
              <a:buNone/>
            </a:pPr>
            <a:r>
              <a:rPr lang="en-US" sz="2000" b="1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Presumptive Rate</a:t>
            </a:r>
            <a:endParaRPr sz="2000" b="1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12840" y="4091345"/>
            <a:ext cx="6097548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1738C"/>
              </a:buClr>
              <a:buSzPts val="1400"/>
              <a:buFont typeface="Merriweather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8% 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of total turnover/gross receipts.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633889" y="4556522"/>
            <a:ext cx="6455450" cy="1388864"/>
          </a:xfrm>
          <a:prstGeom prst="rect">
            <a:avLst/>
          </a:prstGeom>
          <a:solidFill>
            <a:srgbClr val="0031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633889" y="4556522"/>
            <a:ext cx="6455450" cy="22860"/>
          </a:xfrm>
          <a:prstGeom prst="roundRect">
            <a:avLst>
              <a:gd name="adj" fmla="val 328785"/>
            </a:avLst>
          </a:prstGeom>
          <a:solidFill>
            <a:srgbClr val="194A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812840" y="4735473"/>
            <a:ext cx="3519674" cy="15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750"/>
              <a:buFont typeface="Merriweather"/>
              <a:buNone/>
            </a:pPr>
            <a:r>
              <a:rPr lang="en-US" sz="20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Digital </a:t>
            </a:r>
            <a:r>
              <a:rPr lang="en-US" sz="2000" b="0" i="0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Transactions</a:t>
            </a:r>
            <a:r>
              <a:rPr lang="en-US" sz="20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Incentive</a:t>
            </a:r>
            <a:endParaRPr sz="20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812840" y="5193983"/>
            <a:ext cx="6097548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1738C"/>
              </a:buClr>
              <a:buSzPts val="1400"/>
              <a:buFont typeface="Merriweather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6%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if turnover/gross receipts are received digitally or through banking channels.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626269" y="6154222"/>
            <a:ext cx="647069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20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Deductions under Sections 30-38 are 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deemed allowed</a:t>
            </a:r>
            <a:r>
              <a:rPr lang="en-US" sz="20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, and the WDV of assets is adjusted accordingly.</a:t>
            </a:r>
            <a:endParaRPr sz="2000" b="1" i="0" u="none" strike="noStrike" cap="none" dirty="0">
              <a:latin typeface="Arial Black" panose="020B0A04020102020204" pitchFamily="34" charset="0"/>
            </a:endParaRPr>
          </a:p>
        </p:txBody>
      </p:sp>
      <p:pic>
        <p:nvPicPr>
          <p:cNvPr id="82" name="Google Shape;82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062" y="466295"/>
            <a:ext cx="6470690" cy="69795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7809428" y="8651319"/>
            <a:ext cx="6202323" cy="85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400" b="1" i="0" u="none" strike="noStrike" cap="none">
                <a:solidFill>
                  <a:srgbClr val="E2E6E9"/>
                </a:solidFill>
                <a:latin typeface="Merriweather"/>
                <a:ea typeface="Merriweather"/>
                <a:cs typeface="Merriweather"/>
                <a:sym typeface="Merriweather"/>
              </a:rPr>
              <a:t>Key Trigger 44AD(4):</a:t>
            </a:r>
            <a:r>
              <a:rPr lang="en-US" sz="1400" b="0" i="0" u="none" strike="noStrike" cap="none">
                <a:solidFill>
                  <a:srgbClr val="E2E6E9"/>
                </a:solidFill>
                <a:latin typeface="Merriweather"/>
                <a:ea typeface="Merriweather"/>
                <a:cs typeface="Merriweather"/>
                <a:sym typeface="Merriweather"/>
              </a:rPr>
              <a:t> "Once you quit, you must sit — outside for 5 years." If you opt out of the scheme, you cannot opt back in for the next five assessment years.</a:t>
            </a:r>
            <a:endParaRPr sz="1400" b="0" i="0" u="none" strike="noStrike" cap="none"/>
          </a:p>
        </p:txBody>
      </p:sp>
      <p:sp>
        <p:nvSpPr>
          <p:cNvPr id="84" name="Google Shape;84;p10"/>
          <p:cNvSpPr/>
          <p:nvPr/>
        </p:nvSpPr>
        <p:spPr>
          <a:xfrm>
            <a:off x="7541062" y="8651319"/>
            <a:ext cx="22860" cy="858679"/>
          </a:xfrm>
          <a:prstGeom prst="rect">
            <a:avLst/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809428" y="9711214"/>
            <a:ext cx="6202323" cy="85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400" b="1" i="0" u="none" strike="noStrike" cap="none">
                <a:solidFill>
                  <a:srgbClr val="E2E6E9"/>
                </a:solidFill>
                <a:latin typeface="Merriweather"/>
                <a:ea typeface="Merriweather"/>
                <a:cs typeface="Merriweather"/>
                <a:sym typeface="Merriweather"/>
              </a:rPr>
              <a:t>Key Trigger 44AD(5):</a:t>
            </a:r>
            <a:r>
              <a:rPr lang="en-US" sz="1400" b="0" i="0" u="none" strike="noStrike" cap="none">
                <a:solidFill>
                  <a:srgbClr val="E2E6E9"/>
                </a:solidFill>
                <a:latin typeface="Merriweather"/>
                <a:ea typeface="Merriweather"/>
                <a:cs typeface="Merriweather"/>
                <a:sym typeface="Merriweather"/>
              </a:rPr>
              <a:t> If an assessee opts out of 44AD and their total income exceeds the basic exemption limit, they are required to maintain books of account and undergo a tax audit under Section 44AB(e).</a:t>
            </a:r>
            <a:endParaRPr sz="1400" b="0" i="0" u="none" strike="noStrike" cap="none"/>
          </a:p>
        </p:txBody>
      </p:sp>
      <p:sp>
        <p:nvSpPr>
          <p:cNvPr id="86" name="Google Shape;86;p10"/>
          <p:cNvSpPr/>
          <p:nvPr/>
        </p:nvSpPr>
        <p:spPr>
          <a:xfrm>
            <a:off x="7541062" y="9711214"/>
            <a:ext cx="22860" cy="858679"/>
          </a:xfrm>
          <a:prstGeom prst="rect">
            <a:avLst/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652342" y="512922"/>
            <a:ext cx="6194772" cy="19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1800"/>
              <a:buFont typeface="Merriweather"/>
              <a:buNone/>
            </a:pPr>
            <a:r>
              <a:rPr lang="en-US" sz="2400" b="0" i="0" u="none" strike="noStrike" cap="none" dirty="0">
                <a:solidFill>
                  <a:srgbClr val="F5F0F0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Simplified Taxation for Professionals</a:t>
            </a:r>
            <a:endParaRPr sz="2400" b="0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652343" y="990481"/>
            <a:ext cx="6466914" cy="58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657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3650"/>
              <a:buFont typeface="Merriweather"/>
              <a:buNone/>
            </a:pPr>
            <a:r>
              <a:rPr lang="en-US" sz="3650" b="1" i="0" u="none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Mastering Section 44ADA</a:t>
            </a:r>
            <a:endParaRPr sz="3650" b="0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652343" y="1852493"/>
            <a:ext cx="4317683" cy="2728913"/>
          </a:xfrm>
          <a:prstGeom prst="roundRect">
            <a:avLst>
              <a:gd name="adj" fmla="val 2869"/>
            </a:avLst>
          </a:prstGeom>
          <a:solidFill>
            <a:srgbClr val="003180"/>
          </a:solidFill>
          <a:ln w="9525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846296" y="2046446"/>
            <a:ext cx="559118" cy="559118"/>
          </a:xfrm>
          <a:prstGeom prst="roundRect">
            <a:avLst>
              <a:gd name="adj" fmla="val 16352694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006" y="2168723"/>
            <a:ext cx="251579" cy="31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/>
          <p:nvPr/>
        </p:nvSpPr>
        <p:spPr>
          <a:xfrm>
            <a:off x="846296" y="2791897"/>
            <a:ext cx="2329815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Eligible Profession</a:t>
            </a:r>
            <a:endParaRPr sz="1800" b="1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846296" y="3194923"/>
            <a:ext cx="3929777" cy="11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Legal, Medical, Engineering, Architectural, Accountancy, Technical Consultancy, Interior Decoration, and other notified professions.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5156359" y="1852493"/>
            <a:ext cx="4317683" cy="2728913"/>
          </a:xfrm>
          <a:prstGeom prst="roundRect">
            <a:avLst>
              <a:gd name="adj" fmla="val 2869"/>
            </a:avLst>
          </a:prstGeom>
          <a:solidFill>
            <a:srgbClr val="003180"/>
          </a:solidFill>
          <a:ln w="9525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5350312" y="2046446"/>
            <a:ext cx="559118" cy="559118"/>
          </a:xfrm>
          <a:prstGeom prst="roundRect">
            <a:avLst>
              <a:gd name="adj" fmla="val 16352694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021" y="2168723"/>
            <a:ext cx="251579" cy="31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/>
          <p:nvPr/>
        </p:nvSpPr>
        <p:spPr>
          <a:xfrm>
            <a:off x="5350312" y="2791897"/>
            <a:ext cx="2329815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Merriweather"/>
              <a:buNone/>
            </a:pPr>
            <a:r>
              <a:rPr lang="en-US" sz="18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Eligible Assessee</a:t>
            </a:r>
            <a:endParaRPr sz="18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5350312" y="3194923"/>
            <a:ext cx="3929777" cy="59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Resident individual, partnership firm (excluding LLP).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9660374" y="1852493"/>
            <a:ext cx="4317683" cy="2728913"/>
          </a:xfrm>
          <a:prstGeom prst="roundRect">
            <a:avLst>
              <a:gd name="adj" fmla="val 2869"/>
            </a:avLst>
          </a:prstGeom>
          <a:solidFill>
            <a:srgbClr val="003180"/>
          </a:solidFill>
          <a:ln w="9525" cap="flat" cmpd="sng">
            <a:solidFill>
              <a:srgbClr val="194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9854327" y="2046446"/>
            <a:ext cx="559118" cy="559118"/>
          </a:xfrm>
          <a:prstGeom prst="roundRect">
            <a:avLst>
              <a:gd name="adj" fmla="val 16352694"/>
            </a:avLst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8037" y="2168723"/>
            <a:ext cx="251579" cy="31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/>
          <p:nvPr/>
        </p:nvSpPr>
        <p:spPr>
          <a:xfrm>
            <a:off x="9854327" y="2791897"/>
            <a:ext cx="2329815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Merriweather"/>
              <a:buNone/>
            </a:pPr>
            <a:r>
              <a:rPr lang="en-US" sz="18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Presumptive Rate</a:t>
            </a:r>
            <a:endParaRPr sz="18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9854327" y="3194923"/>
            <a:ext cx="3929777" cy="89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1800" b="0" i="0" u="none" strike="noStrike" cap="none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50% of total gross receipts. (For example, if gross receipts are ₹40 lakhs, profit is deemed ₹20 lakhs.)</a:t>
            </a:r>
            <a:endParaRPr sz="1800" b="0" i="0" u="none" strike="noStrike" cap="none">
              <a:latin typeface="Berlin Sans FB" panose="020E0602020502020306" pitchFamily="34" charset="0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652343" y="4791075"/>
            <a:ext cx="13325713" cy="59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1450" b="0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Similar to 44AD, deductions under Sections 30-38 are </a:t>
            </a:r>
            <a:r>
              <a:rPr lang="en-US" sz="1450" b="0" i="0" u="none" strike="noStrike" cap="none" dirty="0">
                <a:solidFill>
                  <a:srgbClr val="FF0000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deemed allowed</a:t>
            </a:r>
            <a:r>
              <a:rPr lang="en-US" sz="1450" b="0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, simplifying compliance significantly. The WDV of assets is also impacted accordingly.</a:t>
            </a:r>
            <a:endParaRPr sz="1450" b="0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812156" y="5512761"/>
            <a:ext cx="13046154" cy="59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1800" b="1" u="none" strike="noStrike" cap="none" dirty="0">
                <a:solidFill>
                  <a:srgbClr val="E2E6E9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Key Trigger for Audit (44AB(d)):</a:t>
            </a:r>
            <a:r>
              <a:rPr lang="en-US" b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sz="1600" b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If a professional declares profits </a:t>
            </a:r>
            <a:r>
              <a:rPr lang="en-US" sz="1600" b="0" u="none" strike="noStrike" cap="none" dirty="0">
                <a:solidFill>
                  <a:srgbClr val="F44444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less than 50%</a:t>
            </a:r>
            <a:r>
              <a:rPr lang="en-US" sz="1600" b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 of their gross receipts and their </a:t>
            </a:r>
            <a:r>
              <a:rPr lang="en-US" sz="1600" b="0" u="none" strike="noStrike" cap="none" dirty="0">
                <a:solidFill>
                  <a:srgbClr val="F44444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total income exceeds the basic exemption limit</a:t>
            </a:r>
            <a:r>
              <a:rPr lang="en-US" sz="1600" b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, they are mandated to maintain books of account and undergo a tax audit.</a:t>
            </a:r>
            <a:endParaRPr sz="1600" b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652343" y="5597009"/>
            <a:ext cx="22860" cy="1015603"/>
          </a:xfrm>
          <a:prstGeom prst="rect">
            <a:avLst/>
          </a:prstGeom>
          <a:solidFill>
            <a:srgbClr val="609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652343" y="6822281"/>
            <a:ext cx="13325713" cy="89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50"/>
              <a:buFont typeface="Merriweather"/>
              <a:buNone/>
            </a:pPr>
            <a:r>
              <a:rPr lang="en-US" sz="2000" b="1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Practical Example:</a:t>
            </a:r>
            <a:r>
              <a:rPr lang="en-US" sz="20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A doctor with gross receipts of ₹60 lakhs, but actual net profit is ₹25 lakhs (less than 50% or ₹30 lakhs). If their total income is above the basic exemption limit, they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must get audited</a:t>
            </a:r>
            <a:r>
              <a:rPr lang="en-US" sz="20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under Section 44AB(d), even if their gross receipts are below ₹50 lakhs. This highlights the crucial interplay between these sections.</a:t>
            </a:r>
            <a:endParaRPr sz="2000" b="0" i="0" u="none" strike="noStrike" cap="none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54B0F7-6B44-A8AB-B19C-DEEDBC559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81366"/>
              </p:ext>
            </p:extLst>
          </p:nvPr>
        </p:nvGraphicFramePr>
        <p:xfrm>
          <a:off x="697298" y="819015"/>
          <a:ext cx="12746561" cy="7276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470">
                  <a:extLst>
                    <a:ext uri="{9D8B030D-6E8A-4147-A177-3AD203B41FA5}">
                      <a16:colId xmlns:a16="http://schemas.microsoft.com/office/drawing/2014/main" val="2915362449"/>
                    </a:ext>
                  </a:extLst>
                </a:gridCol>
                <a:gridCol w="5019678">
                  <a:extLst>
                    <a:ext uri="{9D8B030D-6E8A-4147-A177-3AD203B41FA5}">
                      <a16:colId xmlns:a16="http://schemas.microsoft.com/office/drawing/2014/main" val="2847795957"/>
                    </a:ext>
                  </a:extLst>
                </a:gridCol>
                <a:gridCol w="5258413">
                  <a:extLst>
                    <a:ext uri="{9D8B030D-6E8A-4147-A177-3AD203B41FA5}">
                      <a16:colId xmlns:a16="http://schemas.microsoft.com/office/drawing/2014/main" val="3656810322"/>
                    </a:ext>
                  </a:extLst>
                </a:gridCol>
              </a:tblGrid>
              <a:tr h="54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Particulars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Section 44AD (Business)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Section 44ADA (Profession)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981172"/>
                  </a:ext>
                </a:extLst>
              </a:tr>
              <a:tr h="54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Eligible Assessee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Resident Individual, HUF, Partnership Firm (excl. LLP)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Resident Individual, Partnership Firm (excl. LLP)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678720"/>
                  </a:ext>
                </a:extLst>
              </a:tr>
              <a:tr h="814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Eligible Activities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Any business (excl. plying, hiring &amp; leasing of goods carriages u/s 44AE, agency business, commission/brokerage)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Professions listed in Sec 44AA(1) (legal, medical, engineering, architectural, accountancy, technical consultancy, interior decoration, etc.)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453984"/>
                  </a:ext>
                </a:extLst>
              </a:tr>
              <a:tr h="1113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Turnover / Gross Receipts Limit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Up to ₹2 crore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b="1" kern="1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(Note: ₹3 crore, if cash receipts ≤ 5%)</a:t>
                      </a:r>
                      <a:endParaRPr lang="en-IN" sz="1800" b="1" kern="1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Up to ₹50 lakh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kern="1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(Note: ₹75 lakh, if cash receipts ≤ 5%)</a:t>
                      </a:r>
                      <a:endParaRPr lang="en-IN" sz="1800" b="1" kern="1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305070"/>
                  </a:ext>
                </a:extLst>
              </a:tr>
              <a:tr h="54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Presumptive Income Rate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r>
                        <a:rPr lang="en-IN" sz="18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% of total turnover or gross receipts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(6% if receipts via banking/electronic modes)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50% of gross receipts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333990"/>
                  </a:ext>
                </a:extLst>
              </a:tr>
              <a:tr h="629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Deduction for Expenses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Deemed allowed u/s 30–38; depreciation deemed allowed &amp; WDV reduced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Same as 44AD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469574"/>
                  </a:ext>
                </a:extLst>
              </a:tr>
              <a:tr h="54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Books of Accounts &amp; Audit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Not required if declaring presumptive income &amp; within limits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Not required if declaring presumptive income     &amp; within limits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391777"/>
                  </a:ext>
                </a:extLst>
              </a:tr>
              <a:tr h="915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>
                          <a:effectLst/>
                          <a:latin typeface="Book Antiqua" panose="02040602050305030304" pitchFamily="18" charset="0"/>
                        </a:rPr>
                        <a:t>Opt-Out Clause</a:t>
                      </a:r>
                      <a:endParaRPr lang="en-IN" sz="1800" kern="10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44AD(4): Once opted out, cannot re-enter for 5 years; may trigger audit if income &gt; basic exemption limit (44AD(5))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44ADA(4): Declaring less than 50% &amp; income &gt; basic exemption → books &amp; audit u/s 44AB(d)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7557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62E69C-5776-72A8-EC37-0F4AF9CBCB32}"/>
              </a:ext>
            </a:extLst>
          </p:cNvPr>
          <p:cNvSpPr txBox="1"/>
          <p:nvPr/>
        </p:nvSpPr>
        <p:spPr>
          <a:xfrm>
            <a:off x="642257" y="129138"/>
            <a:ext cx="12801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44AD vs 44ADA – Threshold Limits &amp; Key Conditions</a:t>
            </a:r>
            <a:endParaRPr lang="en-IN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1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72AD-3D21-A0D2-CF5C-E70241069ABE}"/>
              </a:ext>
            </a:extLst>
          </p:cNvPr>
          <p:cNvSpPr txBox="1"/>
          <p:nvPr/>
        </p:nvSpPr>
        <p:spPr>
          <a:xfrm>
            <a:off x="315687" y="321463"/>
            <a:ext cx="13160828" cy="71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000" b="1" kern="100" dirty="0">
                <a:solidFill>
                  <a:schemeClr val="bg1"/>
                </a:solidFill>
                <a:effectLst/>
                <a:latin typeface="Eras Bold ITC" panose="020B0907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Interplay of 44AB with 44AD and 44ADA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4257AA-1262-0FEB-9E60-2C9046E32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97382"/>
              </p:ext>
            </p:extLst>
          </p:nvPr>
        </p:nvGraphicFramePr>
        <p:xfrm>
          <a:off x="701674" y="1219772"/>
          <a:ext cx="12617451" cy="516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726">
                  <a:extLst>
                    <a:ext uri="{9D8B030D-6E8A-4147-A177-3AD203B41FA5}">
                      <a16:colId xmlns:a16="http://schemas.microsoft.com/office/drawing/2014/main" val="3539348031"/>
                    </a:ext>
                  </a:extLst>
                </a:gridCol>
                <a:gridCol w="5388429">
                  <a:extLst>
                    <a:ext uri="{9D8B030D-6E8A-4147-A177-3AD203B41FA5}">
                      <a16:colId xmlns:a16="http://schemas.microsoft.com/office/drawing/2014/main" val="2750341631"/>
                    </a:ext>
                  </a:extLst>
                </a:gridCol>
                <a:gridCol w="4730296">
                  <a:extLst>
                    <a:ext uri="{9D8B030D-6E8A-4147-A177-3AD203B41FA5}">
                      <a16:colId xmlns:a16="http://schemas.microsoft.com/office/drawing/2014/main" val="875929316"/>
                    </a:ext>
                  </a:extLst>
                </a:gridCol>
              </a:tblGrid>
              <a:tr h="51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Aspect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Section 44AD → Impact on 44AB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Section 44ADA → Impact on 44AB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569719"/>
                  </a:ext>
                </a:extLst>
              </a:tr>
              <a:tr h="11222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Trigger Clause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44AD(4) – "</a:t>
                      </a:r>
                      <a:r>
                        <a:rPr lang="en-IN" sz="1800" b="1" i="1" kern="100" dirty="0">
                          <a:effectLst/>
                          <a:latin typeface="Book Antiqua" panose="02040602050305030304" pitchFamily="18" charset="0"/>
                        </a:rPr>
                        <a:t>Once you quit, you must sit — outside for 5 years</a:t>
                      </a: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" If an assessee opts for 44AD in any year and opts out in any of the next 5 years, they are barred from using 44AD for the next 5 AYs.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44ADA(4) – "</a:t>
                      </a:r>
                      <a:r>
                        <a:rPr lang="en-IN" sz="1800" b="1" i="1" kern="100" dirty="0">
                          <a:effectLst/>
                          <a:latin typeface="Book Antiqua" panose="02040602050305030304" pitchFamily="18" charset="0"/>
                        </a:rPr>
                        <a:t>Below 50% margin, above basic exemption limit — audit is your new companion</a:t>
                      </a: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" If income &lt; 50% of gross receipts and total income &gt; basic exemption limit, audit is triggered.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042921"/>
                  </a:ext>
                </a:extLst>
              </a:tr>
              <a:tr h="10994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Audit Trigger (44AB)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Under 44AD(5), if during the 5-year lockout period, total income exceeds basic exemption limit, the assessee must: - Maintain books u/s 44AA - Get accounts audited u/s 44AB(e).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Under 44AB(d), audit is mandatory if income declared &lt; 50% and exceeds basic exemption limit — even without any prior presumptive claim.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051411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Key Takeaway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Opting out after using 44AD is costly — it can drag you into compulsory audit for years, even with modest turnover.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Declaring low profit in profession can push you into audit territory quickly, regardless of turnover size.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95945"/>
                  </a:ext>
                </a:extLst>
              </a:tr>
              <a:tr h="9035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Arial Black" panose="020B0A04020102020204" pitchFamily="34" charset="0"/>
                        </a:rPr>
                        <a:t>Professional Insight</a:t>
                      </a:r>
                      <a:endParaRPr lang="en-IN" sz="1800" kern="100" dirty="0">
                        <a:effectLst/>
                        <a:latin typeface="Arial Black" panose="020B0A04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Before advising presumptive u/s 44AD, assess client’s stability in continuing for 6 years — quitting mid-way can be a compliance trap.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800" kern="100" dirty="0">
                          <a:effectLst/>
                          <a:latin typeface="Book Antiqua" panose="02040602050305030304" pitchFamily="18" charset="0"/>
                        </a:rPr>
                        <a:t>For professionals under 44ADA, always evaluate realistic profit margins — under-reporting without planning can invite audit obligations.</a:t>
                      </a:r>
                      <a:endParaRPr lang="en-IN" sz="1800" kern="100" dirty="0">
                        <a:effectLst/>
                        <a:latin typeface="Book Antiqua" panose="0204060205030503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9701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816654-0B8D-2351-B0F6-4AF6A048C522}"/>
              </a:ext>
            </a:extLst>
          </p:cNvPr>
          <p:cNvSpPr txBox="1"/>
          <p:nvPr/>
        </p:nvSpPr>
        <p:spPr>
          <a:xfrm>
            <a:off x="816427" y="6683201"/>
            <a:ext cx="12502697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i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💡</a:t>
            </a:r>
            <a:r>
              <a:rPr lang="en-IN" sz="2800" i="1" kern="1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"In presumptive taxation, your choices today decide your audits tomorrow — 44AB is always watching!"</a:t>
            </a:r>
          </a:p>
        </p:txBody>
      </p:sp>
    </p:spTree>
    <p:extLst>
      <p:ext uri="{BB962C8B-B14F-4D97-AF65-F5344CB8AC3E}">
        <p14:creationId xmlns:p14="http://schemas.microsoft.com/office/powerpoint/2010/main" val="200545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626269" y="492085"/>
            <a:ext cx="8321788" cy="5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3500"/>
              <a:buFont typeface="Merriweather"/>
              <a:buNone/>
            </a:pPr>
            <a:r>
              <a:rPr lang="en-US" sz="3500" b="0" i="0" u="none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Compliance and Avoiding Penalties</a:t>
            </a:r>
            <a:endParaRPr sz="3500" b="0" i="0" u="none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626269" y="1409224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600" b="0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Understanding the interplay between these sections is paramount for compliance and mitigating risks for our clients.</a:t>
            </a:r>
            <a:endParaRPr sz="1600" b="0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641713" y="1896666"/>
            <a:ext cx="2830830" cy="2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750"/>
              <a:buFont typeface="Merriweather"/>
              <a:buNone/>
            </a:pPr>
            <a:r>
              <a:rPr lang="en-US" sz="1750" b="0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Forms for Reporting</a:t>
            </a:r>
            <a:endParaRPr sz="1750" b="0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641713" y="2283500"/>
            <a:ext cx="686943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Form 3CA: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For </a:t>
            </a:r>
            <a:r>
              <a:rPr lang="en-US" sz="1800" b="0" i="0" u="none" strike="noStrike" cap="none" dirty="0" err="1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assessees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carrying on business or profession who are already mandated to get their accounts audited under any other law.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641713" y="2963228"/>
            <a:ext cx="686943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Form 3CB: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For </a:t>
            </a:r>
            <a:r>
              <a:rPr lang="en-US" sz="1800" b="0" i="0" u="none" strike="noStrike" cap="none" dirty="0" err="1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assessees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who are not required to get their accounts audited under any other law.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641713" y="3642955"/>
            <a:ext cx="6869430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Form 3CD:</a:t>
            </a:r>
            <a:r>
              <a:rPr lang="en-US" sz="1800" b="0" i="0" u="none" strike="noStrike" cap="none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 The statement of particulars required in all tax audit cases.</a:t>
            </a:r>
            <a:endParaRPr sz="1800" b="0" i="0" u="none" strike="noStrike" cap="none">
              <a:latin typeface="Berlin Sans FB" panose="020E0602020502020306" pitchFamily="34" charset="0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8008501" y="1896666"/>
            <a:ext cx="3486813" cy="2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750"/>
              <a:buFont typeface="Merriweather"/>
              <a:buNone/>
            </a:pPr>
            <a:r>
              <a:rPr lang="en-US" sz="1750" b="0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Penalty under Section 271B</a:t>
            </a:r>
            <a:endParaRPr sz="1750" b="0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8008501" y="2283500"/>
            <a:ext cx="5995630" cy="85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Failure to get accounts audited or furnish the report can attract a penalty of </a:t>
            </a:r>
            <a:r>
              <a:rPr lang="en-US" sz="1800" b="0" i="0" u="none" strike="noStrike" cap="none" dirty="0">
                <a:solidFill>
                  <a:srgbClr val="F44444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0.5% of total sales/turnover/gross receipts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, or </a:t>
            </a:r>
            <a:r>
              <a:rPr lang="en-US" sz="1800" b="0" i="0" u="none" strike="noStrike" cap="none" dirty="0">
                <a:solidFill>
                  <a:srgbClr val="F44444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₹1.5 lakh</a:t>
            </a:r>
            <a:r>
              <a:rPr lang="en-US" sz="1800" b="0" i="0" u="none" strike="noStrike" cap="none" dirty="0">
                <a:solidFill>
                  <a:srgbClr val="E2E6E9"/>
                </a:solidFill>
                <a:latin typeface="Berlin Sans FB" panose="020E0602020502020306" pitchFamily="34" charset="0"/>
                <a:ea typeface="Merriweather"/>
                <a:cs typeface="Merriweather"/>
                <a:sym typeface="Merriweather"/>
              </a:rPr>
              <a:t>, whichever is lower.</a:t>
            </a:r>
            <a:endParaRPr sz="1800" b="0" i="0" u="none" strike="noStrike" cap="none" dirty="0">
              <a:latin typeface="Berlin Sans FB" panose="020E0602020502020306" pitchFamily="34" charset="0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551176" y="4447919"/>
            <a:ext cx="6535423" cy="36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F5F0F0"/>
              </a:buClr>
              <a:buSzPts val="2100"/>
              <a:buFont typeface="Merriweather"/>
              <a:buNone/>
            </a:pPr>
            <a:r>
              <a:rPr lang="en-US" sz="2400" b="0" i="0" strike="noStrike" cap="none" dirty="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  <a:sym typeface="Merriweather"/>
              </a:rPr>
              <a:t>Practical Checklist for Audit Applicability:</a:t>
            </a:r>
            <a:endParaRPr sz="2400" b="0" i="0" strike="noStrike" cap="none" dirty="0">
              <a:latin typeface="Eras Bold ITC" panose="020B0907030504020204" pitchFamily="34" charset="0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626269" y="4877635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Char char="•"/>
            </a:pPr>
            <a:r>
              <a:rPr lang="en-US" sz="16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Assess gross receipts/turnover against 44AB thresholds.</a:t>
            </a:r>
            <a:endParaRPr sz="1600" b="1" i="0" u="none" strike="noStrike" cap="none" dirty="0">
              <a:latin typeface="Arial Black" panose="020B0A04020102020204" pitchFamily="34" charset="0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626269" y="5226489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Char char="•"/>
            </a:pPr>
            <a:r>
              <a:rPr lang="en-US" sz="16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Check eligibility for 44AD/44ADA.</a:t>
            </a:r>
            <a:endParaRPr sz="16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626269" y="5575342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Char char="•"/>
            </a:pPr>
            <a:r>
              <a:rPr lang="en-US" sz="16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Verify if profits declared are below presumptive rates.</a:t>
            </a:r>
            <a:endParaRPr sz="16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626269" y="5924195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Char char="•"/>
            </a:pPr>
            <a:r>
              <a:rPr lang="en-US" sz="16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Confirm if total income exceeds basic exemption limit.</a:t>
            </a:r>
            <a:endParaRPr sz="16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626269" y="6273048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Char char="•"/>
            </a:pPr>
            <a:r>
              <a:rPr lang="en-US" sz="1600" b="1" i="0" u="none" strike="noStrike" cap="none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Consider implications of opting out of presumptive schemes.</a:t>
            </a:r>
            <a:endParaRPr sz="1600" b="1" i="0" u="none" strike="noStrike" cap="none">
              <a:latin typeface="Arial Black" panose="020B0A04020102020204" pitchFamily="34" charset="0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626269" y="6684288"/>
            <a:ext cx="13377862" cy="2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2000" b="1" i="1" u="none" strike="noStrike" cap="none" dirty="0">
                <a:solidFill>
                  <a:srgbClr val="E2E6E9"/>
                </a:solidFill>
                <a:latin typeface="Book Antiqua" panose="02040602050305030304" pitchFamily="18" charset="0"/>
                <a:ea typeface="Merriweather"/>
                <a:cs typeface="Merriweather"/>
                <a:sym typeface="Merriweather"/>
              </a:rPr>
              <a:t>Understanding the interplay = saving clients from unnecessary audits or penalties.</a:t>
            </a:r>
            <a:endParaRPr sz="2000" b="1" i="1" u="none" strike="noStrike" cap="none" dirty="0">
              <a:latin typeface="Book Antiqua" panose="02040602050305030304" pitchFamily="18" charset="0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626269" y="7261116"/>
            <a:ext cx="13377862" cy="29885"/>
          </a:xfrm>
          <a:prstGeom prst="rect">
            <a:avLst/>
          </a:prstGeom>
          <a:solidFill>
            <a:srgbClr val="E2E6E9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626269" y="7492127"/>
            <a:ext cx="13377862" cy="85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400"/>
              <a:buFont typeface="Merriweather"/>
              <a:buNone/>
            </a:pPr>
            <a:r>
              <a:rPr lang="en-US" sz="1800" b="1" i="0" u="none" strike="noStrike" cap="none" dirty="0">
                <a:solidFill>
                  <a:srgbClr val="E2E6E9"/>
                </a:solidFill>
                <a:latin typeface="Arial Black" panose="020B0A04020102020204" pitchFamily="34" charset="0"/>
                <a:ea typeface="Merriweather"/>
                <a:cs typeface="Merriweather"/>
                <a:sym typeface="Merriweather"/>
              </a:rPr>
              <a:t>Speaker: CA Yash Baid • Mobile: +91 8013259090 • Email: yash@rkkco.in</a:t>
            </a:r>
            <a:endParaRPr sz="1800" b="1" i="0" u="none" strike="noStrike" cap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98949-1C39-F71B-B9EA-9117E6F8DB1A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 Number 1</a:t>
            </a:r>
          </a:p>
          <a:p>
            <a:r>
              <a:rPr lang="en-US" sz="4800" dirty="0"/>
              <a:t>Mr. A is carrying on business with a total turnover of ₹2.90 crores in FY 2024-25. Out of this, only ₹10 lakhs was received in cash.</a:t>
            </a:r>
          </a:p>
          <a:p>
            <a:r>
              <a:rPr lang="en-US" sz="4800" dirty="0"/>
              <a:t>👉 Is Mr. A liable for tax audit u/s 44AB for AY 2025-26?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29589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868A-8605-4CF2-40F8-7E3C901F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57C180-6F58-CDF6-625E-E3D6E4056921}"/>
              </a:ext>
            </a:extLst>
          </p:cNvPr>
          <p:cNvSpPr txBox="1"/>
          <p:nvPr/>
        </p:nvSpPr>
        <p:spPr>
          <a:xfrm>
            <a:off x="562707" y="773665"/>
            <a:ext cx="13293970" cy="652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23809"/>
              </a:lnSpc>
              <a:buClr>
                <a:srgbClr val="F5F0F0"/>
              </a:buClr>
              <a:buSzPts val="2100"/>
              <a:buFont typeface="Merriweather"/>
              <a:buNone/>
              <a:defRPr sz="2400">
                <a:solidFill>
                  <a:srgbClr val="F5F0F0"/>
                </a:solidFill>
                <a:latin typeface="Eras Bold ITC" panose="020B0907030504020204" pitchFamily="34" charset="0"/>
                <a:ea typeface="Merriweather"/>
                <a:cs typeface="Merriweather"/>
              </a:defRPr>
            </a:lvl1pPr>
          </a:lstStyle>
          <a:p>
            <a:r>
              <a:rPr lang="en-US" sz="5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 to Question Number 1</a:t>
            </a:r>
          </a:p>
          <a:p>
            <a:endParaRPr lang="en-US" sz="4800" dirty="0"/>
          </a:p>
          <a:p>
            <a:r>
              <a:rPr lang="en-US" sz="4800" dirty="0"/>
              <a:t>No.</a:t>
            </a:r>
          </a:p>
          <a:p>
            <a:r>
              <a:rPr lang="en-US" sz="4800" dirty="0"/>
              <a:t>Since cash receipts are less than 5% of total turnover and turnover ≤ ₹3 crores, he can claim presumptive taxation u/s 44AD. 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Hence, tax audit not applicable.</a:t>
            </a:r>
            <a:endParaRPr lang="en-I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5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2254</Words>
  <Application>Microsoft Office PowerPoint</Application>
  <PresentationFormat>Custom</PresentationFormat>
  <Paragraphs>227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Eras Bold ITC</vt:lpstr>
      <vt:lpstr>Berlin Sans FB</vt:lpstr>
      <vt:lpstr>Arial Black</vt:lpstr>
      <vt:lpstr>Book Antiqua</vt:lpstr>
      <vt:lpstr>Merriweather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eirc kolkata</dc:creator>
  <cp:lastModifiedBy>EIRC Website</cp:lastModifiedBy>
  <cp:revision>31</cp:revision>
  <dcterms:modified xsi:type="dcterms:W3CDTF">2025-09-01T11:15:25Z</dcterms:modified>
</cp:coreProperties>
</file>